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13.gif"/><Relationship Id="rId5" Type="http://schemas.openxmlformats.org/officeDocument/2006/relationships/image" Target="../media/image16.gif"/><Relationship Id="rId6"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gif"/><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nvSpPr>
        <p:spPr>
          <a:xfrm>
            <a:off x="327142" y="361950"/>
            <a:ext cx="270580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Continue from last time</a:t>
            </a:r>
            <a:endParaRPr b="1" sz="2000">
              <a:solidFill>
                <a:schemeClr val="dk1"/>
              </a:solidFill>
              <a:latin typeface="Calibri"/>
              <a:ea typeface="Calibri"/>
              <a:cs typeface="Calibri"/>
              <a:sym typeface="Calibri"/>
            </a:endParaRPr>
          </a:p>
        </p:txBody>
      </p:sp>
      <p:pic>
        <p:nvPicPr>
          <p:cNvPr descr="C:\Users\Kaiyu\Desktop\Rat Kinematics and Dynamics\Joint Kinematics Figure\Motion_Top.gif" id="89" name="Google Shape;89;p13"/>
          <p:cNvPicPr preferRelativeResize="0"/>
          <p:nvPr/>
        </p:nvPicPr>
        <p:blipFill rotWithShape="1">
          <a:blip r:embed="rId3">
            <a:alphaModFix/>
          </a:blip>
          <a:srcRect b="0" l="0" r="0" t="0"/>
          <a:stretch/>
        </p:blipFill>
        <p:spPr>
          <a:xfrm>
            <a:off x="6393976" y="285750"/>
            <a:ext cx="2743200" cy="2312126"/>
          </a:xfrm>
          <a:prstGeom prst="rect">
            <a:avLst/>
          </a:prstGeom>
          <a:noFill/>
          <a:ln>
            <a:noFill/>
          </a:ln>
        </p:spPr>
      </p:pic>
      <p:pic>
        <p:nvPicPr>
          <p:cNvPr descr="C:\Users\Kaiyu\Desktop\Rat Kinematics and Dynamics\Joint Kinematics Figure\Motion_3D.gif" id="90" name="Google Shape;90;p13"/>
          <p:cNvPicPr preferRelativeResize="0"/>
          <p:nvPr/>
        </p:nvPicPr>
        <p:blipFill rotWithShape="1">
          <a:blip r:embed="rId4">
            <a:alphaModFix/>
          </a:blip>
          <a:srcRect b="0" l="0" r="0" t="0"/>
          <a:stretch/>
        </p:blipFill>
        <p:spPr>
          <a:xfrm>
            <a:off x="3322093" y="7108"/>
            <a:ext cx="2945153" cy="2743200"/>
          </a:xfrm>
          <a:prstGeom prst="rect">
            <a:avLst/>
          </a:prstGeom>
          <a:noFill/>
          <a:ln>
            <a:noFill/>
          </a:ln>
        </p:spPr>
      </p:pic>
      <p:pic>
        <p:nvPicPr>
          <p:cNvPr descr="C:\Users\Kaiyu\Desktop\Rat Kinematics and Dynamics\Joint Kinematics Figure\Motion_Front.gif" id="91" name="Google Shape;91;p13"/>
          <p:cNvPicPr preferRelativeResize="0"/>
          <p:nvPr/>
        </p:nvPicPr>
        <p:blipFill rotWithShape="1">
          <a:blip r:embed="rId5">
            <a:alphaModFix/>
          </a:blip>
          <a:srcRect b="0" l="0" r="0" t="0"/>
          <a:stretch/>
        </p:blipFill>
        <p:spPr>
          <a:xfrm>
            <a:off x="6393976" y="2823128"/>
            <a:ext cx="2743200" cy="2312126"/>
          </a:xfrm>
          <a:prstGeom prst="rect">
            <a:avLst/>
          </a:prstGeom>
          <a:noFill/>
          <a:ln>
            <a:noFill/>
          </a:ln>
        </p:spPr>
      </p:pic>
      <p:pic>
        <p:nvPicPr>
          <p:cNvPr descr="C:\Users\Kaiyu\Desktop\Rat Kinematics and Dynamics\Joint Kinematics Figure\Motion_Side.gif" id="92" name="Google Shape;92;p13"/>
          <p:cNvPicPr preferRelativeResize="0"/>
          <p:nvPr/>
        </p:nvPicPr>
        <p:blipFill rotWithShape="1">
          <a:blip r:embed="rId6">
            <a:alphaModFix/>
          </a:blip>
          <a:srcRect b="0" l="0" r="0" t="0"/>
          <a:stretch/>
        </p:blipFill>
        <p:spPr>
          <a:xfrm>
            <a:off x="3352800" y="2823128"/>
            <a:ext cx="2743200" cy="2312126"/>
          </a:xfrm>
          <a:prstGeom prst="rect">
            <a:avLst/>
          </a:prstGeom>
          <a:noFill/>
          <a:ln>
            <a:noFill/>
          </a:ln>
        </p:spPr>
      </p:pic>
      <p:sp>
        <p:nvSpPr>
          <p:cNvPr id="93" name="Google Shape;93;p13"/>
          <p:cNvSpPr txBox="1"/>
          <p:nvPr/>
        </p:nvSpPr>
        <p:spPr>
          <a:xfrm>
            <a:off x="211538" y="1123950"/>
            <a:ext cx="2937011" cy="313932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Modified rotation matrix</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Corrected the joint angle rotate coefficient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Now the body parts align with joints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walking motion looks more realistic than last time</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nvSpPr>
        <p:spPr>
          <a:xfrm>
            <a:off x="228600" y="57150"/>
            <a:ext cx="541635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Muscle length and velocity profile during walking</a:t>
            </a:r>
            <a:endParaRPr b="1" sz="2000">
              <a:solidFill>
                <a:schemeClr val="dk1"/>
              </a:solidFill>
              <a:latin typeface="Calibri"/>
              <a:ea typeface="Calibri"/>
              <a:cs typeface="Calibri"/>
              <a:sym typeface="Calibri"/>
            </a:endParaRPr>
          </a:p>
        </p:txBody>
      </p:sp>
      <p:pic>
        <p:nvPicPr>
          <p:cNvPr descr="C:\Users\Kaiyu\Desktop\Rat Kinematics and Dynamics\Joint Kinematics Figure\muscle_legnth_all.emf" id="100" name="Google Shape;100;p14"/>
          <p:cNvPicPr preferRelativeResize="0"/>
          <p:nvPr/>
        </p:nvPicPr>
        <p:blipFill rotWithShape="1">
          <a:blip r:embed="rId3">
            <a:alphaModFix/>
          </a:blip>
          <a:srcRect b="0" l="0" r="0" t="0"/>
          <a:stretch/>
        </p:blipFill>
        <p:spPr>
          <a:xfrm>
            <a:off x="87572" y="590550"/>
            <a:ext cx="4354620" cy="3108960"/>
          </a:xfrm>
          <a:prstGeom prst="rect">
            <a:avLst/>
          </a:prstGeom>
          <a:noFill/>
          <a:ln>
            <a:noFill/>
          </a:ln>
        </p:spPr>
      </p:pic>
      <p:pic>
        <p:nvPicPr>
          <p:cNvPr descr="C:\Users\Kaiyu\Desktop\Rat Kinematics and Dynamics\Joint Kinematics Figure\muscle_velocity_all.emf" id="101" name="Google Shape;101;p14"/>
          <p:cNvPicPr preferRelativeResize="0"/>
          <p:nvPr/>
        </p:nvPicPr>
        <p:blipFill rotWithShape="1">
          <a:blip r:embed="rId4">
            <a:alphaModFix/>
          </a:blip>
          <a:srcRect b="0" l="0" r="0" t="0"/>
          <a:stretch/>
        </p:blipFill>
        <p:spPr>
          <a:xfrm>
            <a:off x="4572000" y="590550"/>
            <a:ext cx="4354620" cy="3108960"/>
          </a:xfrm>
          <a:prstGeom prst="rect">
            <a:avLst/>
          </a:prstGeom>
          <a:noFill/>
          <a:ln>
            <a:noFill/>
          </a:ln>
        </p:spPr>
      </p:pic>
      <p:sp>
        <p:nvSpPr>
          <p:cNvPr id="102" name="Google Shape;102;p14"/>
          <p:cNvSpPr txBox="1"/>
          <p:nvPr/>
        </p:nvSpPr>
        <p:spPr>
          <a:xfrm>
            <a:off x="152643" y="3867150"/>
            <a:ext cx="897316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Assort muscle attachment with correct body parts, using the rotation matrix and joint rotate coefficient which we calculate the body and joint motion to get the world position of those attachments.</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grpSp>
        <p:nvGrpSpPr>
          <p:cNvPr id="107" name="Google Shape;107;p15"/>
          <p:cNvGrpSpPr/>
          <p:nvPr/>
        </p:nvGrpSpPr>
        <p:grpSpPr>
          <a:xfrm>
            <a:off x="-152400" y="1"/>
            <a:ext cx="6400800" cy="5166530"/>
            <a:chOff x="-152400" y="1"/>
            <a:chExt cx="6400800" cy="5166530"/>
          </a:xfrm>
        </p:grpSpPr>
        <p:pic>
          <p:nvPicPr>
            <p:cNvPr descr="C:\Users\Kaiyu\Desktop\Rat Kinematics and Dynamics\Joint Kinematics Figure\muscle_length.emf" id="108" name="Google Shape;108;p15"/>
            <p:cNvPicPr preferRelativeResize="0"/>
            <p:nvPr/>
          </p:nvPicPr>
          <p:blipFill rotWithShape="1">
            <a:blip r:embed="rId3">
              <a:alphaModFix/>
            </a:blip>
            <a:srcRect b="0" l="0" r="0" t="0"/>
            <a:stretch/>
          </p:blipFill>
          <p:spPr>
            <a:xfrm>
              <a:off x="-152400" y="1"/>
              <a:ext cx="6400800" cy="2664509"/>
            </a:xfrm>
            <a:prstGeom prst="rect">
              <a:avLst/>
            </a:prstGeom>
            <a:noFill/>
            <a:ln>
              <a:noFill/>
            </a:ln>
          </p:spPr>
        </p:pic>
        <p:pic>
          <p:nvPicPr>
            <p:cNvPr descr="C:\Users\Kaiyu\Desktop\Rat Kinematics and Dynamics\Joint Kinematics Figure\muscle_velocity.emf" id="109" name="Google Shape;109;p15"/>
            <p:cNvPicPr preferRelativeResize="0"/>
            <p:nvPr/>
          </p:nvPicPr>
          <p:blipFill rotWithShape="1">
            <a:blip r:embed="rId4">
              <a:alphaModFix/>
            </a:blip>
            <a:srcRect b="0" l="0" r="0" t="0"/>
            <a:stretch/>
          </p:blipFill>
          <p:spPr>
            <a:xfrm>
              <a:off x="-152400" y="2502022"/>
              <a:ext cx="6400800" cy="2664509"/>
            </a:xfrm>
            <a:prstGeom prst="rect">
              <a:avLst/>
            </a:prstGeom>
            <a:noFill/>
            <a:ln>
              <a:noFill/>
            </a:ln>
          </p:spPr>
        </p:pic>
      </p:grpSp>
      <p:sp>
        <p:nvSpPr>
          <p:cNvPr id="110" name="Google Shape;110;p15"/>
          <p:cNvSpPr txBox="1"/>
          <p:nvPr/>
        </p:nvSpPr>
        <p:spPr>
          <a:xfrm>
            <a:off x="5876498" y="438003"/>
            <a:ext cx="3200400" cy="1788503"/>
          </a:xfrm>
          <a:prstGeom prst="rect">
            <a:avLst/>
          </a:prstGeom>
          <a:blipFill rotWithShape="1">
            <a:blip r:embed="rId5">
              <a:alphaModFix/>
            </a:blip>
            <a:stretch>
              <a:fillRect b="0" l="-1712" r="0" t="-170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 name="Google Shape;111;p15"/>
          <p:cNvSpPr txBox="1"/>
          <p:nvPr/>
        </p:nvSpPr>
        <p:spPr>
          <a:xfrm>
            <a:off x="5876498" y="3023155"/>
            <a:ext cx="3200400" cy="1622239"/>
          </a:xfrm>
          <a:prstGeom prst="rect">
            <a:avLst/>
          </a:prstGeom>
          <a:blipFill rotWithShape="1">
            <a:blip r:embed="rId6">
              <a:alphaModFix/>
            </a:blip>
            <a:stretch>
              <a:fillRect b="0" l="-1712" r="0" t="-18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C:\Users\Kaiyu\Desktop\Rat Kinematics and Dynamics\Joint Kinematics Figure\Joint,Body,Muscle motion\Muscle motion 3d .gif" id="116" name="Google Shape;116;p16"/>
          <p:cNvPicPr preferRelativeResize="0"/>
          <p:nvPr/>
        </p:nvPicPr>
        <p:blipFill rotWithShape="1">
          <a:blip r:embed="rId3">
            <a:alphaModFix/>
          </a:blip>
          <a:srcRect b="0" l="0" r="0" t="0"/>
          <a:stretch/>
        </p:blipFill>
        <p:spPr>
          <a:xfrm>
            <a:off x="76200" y="1047750"/>
            <a:ext cx="4445000" cy="3746500"/>
          </a:xfrm>
          <a:prstGeom prst="rect">
            <a:avLst/>
          </a:prstGeom>
          <a:noFill/>
          <a:ln>
            <a:noFill/>
          </a:ln>
        </p:spPr>
      </p:pic>
      <p:pic>
        <p:nvPicPr>
          <p:cNvPr descr="C:\Users\Kaiyu\Desktop\Rat Kinematics and Dynamics\Joint Kinematics Figure\Joint,Body,Muscle motion\Muscle motion side.gif" id="117" name="Google Shape;117;p16"/>
          <p:cNvPicPr preferRelativeResize="0"/>
          <p:nvPr/>
        </p:nvPicPr>
        <p:blipFill rotWithShape="1">
          <a:blip r:embed="rId4">
            <a:alphaModFix/>
          </a:blip>
          <a:srcRect b="0" l="0" r="0" t="0"/>
          <a:stretch/>
        </p:blipFill>
        <p:spPr>
          <a:xfrm>
            <a:off x="4625454" y="1047750"/>
            <a:ext cx="4445000" cy="3746500"/>
          </a:xfrm>
          <a:prstGeom prst="rect">
            <a:avLst/>
          </a:prstGeom>
          <a:noFill/>
          <a:ln>
            <a:noFill/>
          </a:ln>
        </p:spPr>
      </p:pic>
      <p:sp>
        <p:nvSpPr>
          <p:cNvPr id="118" name="Google Shape;118;p16"/>
          <p:cNvSpPr txBox="1"/>
          <p:nvPr/>
        </p:nvSpPr>
        <p:spPr>
          <a:xfrm>
            <a:off x="1721511" y="134547"/>
            <a:ext cx="578286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Visualized Muscle motion with walking (3d and Side)</a:t>
            </a:r>
            <a:endParaRPr b="1" sz="2000">
              <a:solidFill>
                <a:schemeClr val="dk1"/>
              </a:solidFill>
              <a:latin typeface="Calibri"/>
              <a:ea typeface="Calibri"/>
              <a:cs typeface="Calibri"/>
              <a:sym typeface="Calibri"/>
            </a:endParaRPr>
          </a:p>
        </p:txBody>
      </p:sp>
      <p:sp>
        <p:nvSpPr>
          <p:cNvPr id="119" name="Google Shape;119;p16"/>
          <p:cNvSpPr txBox="1"/>
          <p:nvPr/>
        </p:nvSpPr>
        <p:spPr>
          <a:xfrm>
            <a:off x="1216821" y="590550"/>
            <a:ext cx="679224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Axis are set to proportional 1:1:1 to simulate the motion more realistic</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7"/>
          <p:cNvSpPr txBox="1"/>
          <p:nvPr/>
        </p:nvSpPr>
        <p:spPr>
          <a:xfrm>
            <a:off x="152400" y="133350"/>
            <a:ext cx="221945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Muscle Parameters</a:t>
            </a:r>
            <a:endParaRPr b="1" sz="2000">
              <a:solidFill>
                <a:schemeClr val="dk1"/>
              </a:solidFill>
              <a:latin typeface="Calibri"/>
              <a:ea typeface="Calibri"/>
              <a:cs typeface="Calibri"/>
              <a:sym typeface="Calibri"/>
            </a:endParaRPr>
          </a:p>
        </p:txBody>
      </p:sp>
      <p:sp>
        <p:nvSpPr>
          <p:cNvPr id="125" name="Google Shape;125;p17"/>
          <p:cNvSpPr txBox="1"/>
          <p:nvPr/>
        </p:nvSpPr>
        <p:spPr>
          <a:xfrm>
            <a:off x="333233" y="514126"/>
            <a:ext cx="2433743" cy="182736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http://animatlab.com/portals/0/Images/AnimatLab/LengthTensionDialog.gif" id="126" name="Google Shape;126;p17"/>
          <p:cNvPicPr preferRelativeResize="0"/>
          <p:nvPr/>
        </p:nvPicPr>
        <p:blipFill rotWithShape="1">
          <a:blip r:embed="rId4">
            <a:alphaModFix/>
          </a:blip>
          <a:srcRect b="0" l="0" r="0" t="0"/>
          <a:stretch/>
        </p:blipFill>
        <p:spPr>
          <a:xfrm>
            <a:off x="3048000" y="350749"/>
            <a:ext cx="5876924" cy="4513478"/>
          </a:xfrm>
          <a:prstGeom prst="rect">
            <a:avLst/>
          </a:prstGeom>
          <a:noFill/>
          <a:ln>
            <a:noFill/>
          </a:ln>
        </p:spPr>
      </p:pic>
      <p:sp>
        <p:nvSpPr>
          <p:cNvPr id="127" name="Google Shape;127;p17"/>
          <p:cNvSpPr txBox="1"/>
          <p:nvPr/>
        </p:nvSpPr>
        <p:spPr>
          <a:xfrm>
            <a:off x="238543" y="2341486"/>
            <a:ext cx="2733256" cy="2386294"/>
          </a:xfrm>
          <a:prstGeom prst="rect">
            <a:avLst/>
          </a:prstGeom>
          <a:blipFill rotWithShape="1">
            <a:blip r:embed="rId5">
              <a:alphaModFix/>
            </a:blip>
            <a:stretch>
              <a:fillRect b="0" l="-1115" r="0" t="-76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8" name="Google Shape;128;p17"/>
          <p:cNvSpPr/>
          <p:nvPr/>
        </p:nvSpPr>
        <p:spPr>
          <a:xfrm>
            <a:off x="6172200" y="895350"/>
            <a:ext cx="762000" cy="35052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8"/>
          <p:cNvSpPr txBox="1"/>
          <p:nvPr/>
        </p:nvSpPr>
        <p:spPr>
          <a:xfrm>
            <a:off x="152400" y="133350"/>
            <a:ext cx="221945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Muscle Parameters</a:t>
            </a:r>
            <a:endParaRPr b="1" sz="2000">
              <a:solidFill>
                <a:schemeClr val="dk1"/>
              </a:solidFill>
              <a:latin typeface="Calibri"/>
              <a:ea typeface="Calibri"/>
              <a:cs typeface="Calibri"/>
              <a:sym typeface="Calibri"/>
            </a:endParaRPr>
          </a:p>
        </p:txBody>
      </p:sp>
      <p:pic>
        <p:nvPicPr>
          <p:cNvPr descr="C:\Users\Kaiyu\Documents\ShareX\Screenshots\2020-02\MATLAB_UG3dIDFqvr.png" id="134" name="Google Shape;134;p18"/>
          <p:cNvPicPr preferRelativeResize="0"/>
          <p:nvPr/>
        </p:nvPicPr>
        <p:blipFill rotWithShape="1">
          <a:blip r:embed="rId3">
            <a:alphaModFix/>
          </a:blip>
          <a:srcRect b="0" l="0" r="0" t="0"/>
          <a:stretch/>
        </p:blipFill>
        <p:spPr>
          <a:xfrm>
            <a:off x="381000" y="666750"/>
            <a:ext cx="8008937" cy="1684337"/>
          </a:xfrm>
          <a:prstGeom prst="rect">
            <a:avLst/>
          </a:prstGeom>
          <a:noFill/>
          <a:ln>
            <a:noFill/>
          </a:ln>
        </p:spPr>
      </p:pic>
      <p:sp>
        <p:nvSpPr>
          <p:cNvPr id="135" name="Google Shape;135;p18"/>
          <p:cNvSpPr txBox="1"/>
          <p:nvPr/>
        </p:nvSpPr>
        <p:spPr>
          <a:xfrm>
            <a:off x="360528" y="2495550"/>
            <a:ext cx="8610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From Johnson 2011 &amp; Charles 2013, I0 is optimal fiber length, Θ0 is pennation angle, P0 is isometric force, vmax is maximum shortening velocity, Its is tendon slack length.</a:t>
            </a:r>
            <a:endParaRPr sz="1800">
              <a:solidFill>
                <a:schemeClr val="dk1"/>
              </a:solidFill>
              <a:latin typeface="Calibri"/>
              <a:ea typeface="Calibri"/>
              <a:cs typeface="Calibri"/>
              <a:sym typeface="Calibri"/>
            </a:endParaRPr>
          </a:p>
        </p:txBody>
      </p:sp>
      <p:sp>
        <p:nvSpPr>
          <p:cNvPr id="136" name="Google Shape;136;p18"/>
          <p:cNvSpPr txBox="1"/>
          <p:nvPr/>
        </p:nvSpPr>
        <p:spPr>
          <a:xfrm>
            <a:off x="485383" y="3562350"/>
            <a:ext cx="1855764" cy="65768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7" name="Google Shape;137;p18"/>
          <p:cNvSpPr txBox="1"/>
          <p:nvPr/>
        </p:nvSpPr>
        <p:spPr>
          <a:xfrm>
            <a:off x="3874375" y="3084174"/>
            <a:ext cx="3250377" cy="80701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8" name="Google Shape;138;p18"/>
          <p:cNvSpPr/>
          <p:nvPr/>
        </p:nvSpPr>
        <p:spPr>
          <a:xfrm>
            <a:off x="2743200" y="4095750"/>
            <a:ext cx="5512728" cy="97546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9" name="Google Shape;139;p18"/>
          <p:cNvSpPr/>
          <p:nvPr/>
        </p:nvSpPr>
        <p:spPr>
          <a:xfrm>
            <a:off x="2590800" y="3105150"/>
            <a:ext cx="6019800" cy="196606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descr="C:\Users\Kaiyu\Desktop\Rat Kinematics and Dynamics\Joint Kinematics Figure\Passive_force_all.emf" id="144" name="Google Shape;144;p19"/>
          <p:cNvPicPr preferRelativeResize="0"/>
          <p:nvPr/>
        </p:nvPicPr>
        <p:blipFill rotWithShape="1">
          <a:blip r:embed="rId3">
            <a:alphaModFix/>
          </a:blip>
          <a:srcRect b="0" l="0" r="0" t="0"/>
          <a:stretch/>
        </p:blipFill>
        <p:spPr>
          <a:xfrm>
            <a:off x="228600" y="819150"/>
            <a:ext cx="5105400" cy="3644976"/>
          </a:xfrm>
          <a:prstGeom prst="rect">
            <a:avLst/>
          </a:prstGeom>
          <a:noFill/>
          <a:ln>
            <a:noFill/>
          </a:ln>
        </p:spPr>
      </p:pic>
      <p:sp>
        <p:nvSpPr>
          <p:cNvPr id="145" name="Google Shape;145;p19"/>
          <p:cNvSpPr txBox="1"/>
          <p:nvPr/>
        </p:nvSpPr>
        <p:spPr>
          <a:xfrm>
            <a:off x="5334001" y="971549"/>
            <a:ext cx="3810000" cy="322883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6" name="Google Shape;146;p19"/>
          <p:cNvSpPr txBox="1"/>
          <p:nvPr/>
        </p:nvSpPr>
        <p:spPr>
          <a:xfrm>
            <a:off x="228600" y="207560"/>
            <a:ext cx="503676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Muscle Passive Tension Profile during walking</a:t>
            </a:r>
            <a:endParaRPr b="1" sz="2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descr="C:\Users\Kaiyu\Desktop\Rat Kinematics and Dynamics\Joint Kinematics Figure\Passive_force.emf" id="151" name="Google Shape;151;p20"/>
          <p:cNvPicPr preferRelativeResize="0"/>
          <p:nvPr/>
        </p:nvPicPr>
        <p:blipFill rotWithShape="1">
          <a:blip r:embed="rId3">
            <a:alphaModFix/>
          </a:blip>
          <a:srcRect b="0" l="0" r="0" t="0"/>
          <a:stretch/>
        </p:blipFill>
        <p:spPr>
          <a:xfrm>
            <a:off x="2971800" y="1859273"/>
            <a:ext cx="6400800" cy="2664509"/>
          </a:xfrm>
          <a:prstGeom prst="rect">
            <a:avLst/>
          </a:prstGeom>
          <a:noFill/>
          <a:ln>
            <a:noFill/>
          </a:ln>
        </p:spPr>
      </p:pic>
      <p:grpSp>
        <p:nvGrpSpPr>
          <p:cNvPr id="152" name="Google Shape;152;p20"/>
          <p:cNvGrpSpPr/>
          <p:nvPr/>
        </p:nvGrpSpPr>
        <p:grpSpPr>
          <a:xfrm>
            <a:off x="-152400" y="1885950"/>
            <a:ext cx="3810000" cy="2695943"/>
            <a:chOff x="-152400" y="1"/>
            <a:chExt cx="6400800" cy="5166530"/>
          </a:xfrm>
        </p:grpSpPr>
        <p:pic>
          <p:nvPicPr>
            <p:cNvPr descr="C:\Users\Kaiyu\Desktop\Rat Kinematics and Dynamics\Joint Kinematics Figure\muscle_length.emf" id="153" name="Google Shape;153;p20"/>
            <p:cNvPicPr preferRelativeResize="0"/>
            <p:nvPr/>
          </p:nvPicPr>
          <p:blipFill rotWithShape="1">
            <a:blip r:embed="rId4">
              <a:alphaModFix/>
            </a:blip>
            <a:srcRect b="0" l="0" r="0" t="0"/>
            <a:stretch/>
          </p:blipFill>
          <p:spPr>
            <a:xfrm>
              <a:off x="-152400" y="1"/>
              <a:ext cx="6400800" cy="2664509"/>
            </a:xfrm>
            <a:prstGeom prst="rect">
              <a:avLst/>
            </a:prstGeom>
            <a:noFill/>
            <a:ln>
              <a:noFill/>
            </a:ln>
          </p:spPr>
        </p:pic>
        <p:pic>
          <p:nvPicPr>
            <p:cNvPr descr="C:\Users\Kaiyu\Desktop\Rat Kinematics and Dynamics\Joint Kinematics Figure\muscle_velocity.emf" id="154" name="Google Shape;154;p20"/>
            <p:cNvPicPr preferRelativeResize="0"/>
            <p:nvPr/>
          </p:nvPicPr>
          <p:blipFill rotWithShape="1">
            <a:blip r:embed="rId5">
              <a:alphaModFix/>
            </a:blip>
            <a:srcRect b="0" l="0" r="0" t="0"/>
            <a:stretch/>
          </p:blipFill>
          <p:spPr>
            <a:xfrm>
              <a:off x="-152400" y="2502022"/>
              <a:ext cx="6400800" cy="2664509"/>
            </a:xfrm>
            <a:prstGeom prst="rect">
              <a:avLst/>
            </a:prstGeom>
            <a:noFill/>
            <a:ln>
              <a:noFill/>
            </a:ln>
          </p:spPr>
        </p:pic>
      </p:grpSp>
      <p:sp>
        <p:nvSpPr>
          <p:cNvPr id="155" name="Google Shape;155;p20"/>
          <p:cNvSpPr/>
          <p:nvPr/>
        </p:nvSpPr>
        <p:spPr>
          <a:xfrm>
            <a:off x="1071349" y="819150"/>
            <a:ext cx="7543800" cy="72872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6" name="Google Shape;156;p20"/>
          <p:cNvSpPr txBox="1"/>
          <p:nvPr/>
        </p:nvSpPr>
        <p:spPr>
          <a:xfrm>
            <a:off x="228600" y="207560"/>
            <a:ext cx="585564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Muscle Length &amp; Velocity  vs   Muscle Passive Tension</a:t>
            </a:r>
            <a:endParaRPr b="1"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